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0"/>
  </p:notesMasterIdLst>
  <p:sldIdLst>
    <p:sldId id="256" r:id="rId2"/>
    <p:sldId id="257" r:id="rId3"/>
    <p:sldId id="277" r:id="rId4"/>
    <p:sldId id="258" r:id="rId5"/>
    <p:sldId id="298" r:id="rId6"/>
    <p:sldId id="293" r:id="rId7"/>
    <p:sldId id="294" r:id="rId8"/>
    <p:sldId id="295" r:id="rId9"/>
    <p:sldId id="271" r:id="rId10"/>
    <p:sldId id="259" r:id="rId11"/>
    <p:sldId id="270" r:id="rId12"/>
    <p:sldId id="308" r:id="rId13"/>
    <p:sldId id="309" r:id="rId14"/>
    <p:sldId id="299" r:id="rId15"/>
    <p:sldId id="300" r:id="rId16"/>
    <p:sldId id="281" r:id="rId17"/>
    <p:sldId id="303" r:id="rId18"/>
    <p:sldId id="283" r:id="rId19"/>
    <p:sldId id="282" r:id="rId20"/>
    <p:sldId id="284" r:id="rId21"/>
    <p:sldId id="304" r:id="rId22"/>
    <p:sldId id="307" r:id="rId23"/>
    <p:sldId id="311" r:id="rId24"/>
    <p:sldId id="266" r:id="rId25"/>
    <p:sldId id="292" r:id="rId26"/>
    <p:sldId id="280" r:id="rId27"/>
    <p:sldId id="310" r:id="rId28"/>
    <p:sldId id="290" r:id="rId29"/>
  </p:sldIdLst>
  <p:sldSz cx="9144000" cy="6858000" type="screen4x3"/>
  <p:notesSz cx="6858000" cy="9144000"/>
  <p:defaultTextStyle>
    <a:defPPr>
      <a:defRPr lang="en-US"/>
    </a:defPPr>
    <a:lvl1pPr marL="0" algn="l" defTabSz="45709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092" algn="l" defTabSz="45709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186" algn="l" defTabSz="45709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279" algn="l" defTabSz="45709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373" algn="l" defTabSz="45709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466" algn="l" defTabSz="45709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558" algn="l" defTabSz="45709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99652" algn="l" defTabSz="45709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6744" algn="l" defTabSz="45709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>
        <p:scale>
          <a:sx n="66" d="100"/>
          <a:sy n="66" d="100"/>
        </p:scale>
        <p:origin x="-1284" y="-9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6A5130-A9FA-0043-BFE6-E41735A97EEB}" type="datetimeFigureOut">
              <a:rPr lang="en-US" smtClean="0"/>
              <a:t>11/22/2013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C6EDE0-4F4B-AE4D-82C3-85895DA3A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46589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09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092" algn="l" defTabSz="45709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186" algn="l" defTabSz="45709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279" algn="l" defTabSz="45709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373" algn="l" defTabSz="45709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466" algn="l" defTabSz="45709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558" algn="l" defTabSz="45709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652" algn="l" defTabSz="45709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6744" algn="l" defTabSz="45709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Exception: You can always</a:t>
            </a:r>
            <a:r>
              <a:rPr lang="en-US" baseline="0" dirty="0" smtClean="0"/>
              <a:t> get a pass to come down to look for a book! You can also get a pass to the Learning Center and the computer labs.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C6EDE0-4F4B-AE4D-82C3-85895DA3AE83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97859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You need a pass. Don’t come without work to do.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C6EDE0-4F4B-AE4D-82C3-85895DA3AE83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97859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Areas you will be using today.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C6EDE0-4F4B-AE4D-82C3-85895DA3AE83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011071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Sample online search.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C6EDE0-4F4B-AE4D-82C3-85895DA3AE83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462074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Sample online search.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C6EDE0-4F4B-AE4D-82C3-85895DA3AE83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462074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What does no prefix</a:t>
            </a:r>
            <a:r>
              <a:rPr lang="en-US" baseline="0" dirty="0" smtClean="0"/>
              <a:t> and just a number mean??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C6EDE0-4F4B-AE4D-82C3-85895DA3AE83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103695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Chat is amazing. Use it.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AC056A-BF09-47E4-A3AC-015BE42D1E23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91215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0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1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2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3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4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5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6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6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CDD2C-F24F-3645-B4A0-F17D0EA9F96F}" type="datetimeFigureOut">
              <a:rPr lang="en-US" smtClean="0"/>
              <a:t>11/22/2013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B8C7F-8B03-E042-8A48-1E79373705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85963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CDD2C-F24F-3645-B4A0-F17D0EA9F96F}" type="datetimeFigureOut">
              <a:rPr lang="en-US" smtClean="0"/>
              <a:t>11/22/2013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B8C7F-8B03-E042-8A48-1E79373705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70344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CDD2C-F24F-3645-B4A0-F17D0EA9F96F}" type="datetimeFigureOut">
              <a:rPr lang="en-US" smtClean="0"/>
              <a:t>11/22/2013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B8C7F-8B03-E042-8A48-1E79373705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52178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CDD2C-F24F-3645-B4A0-F17D0EA9F96F}" type="datetimeFigureOut">
              <a:rPr lang="en-US" smtClean="0"/>
              <a:t>11/22/2013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B8C7F-8B03-E042-8A48-1E79373705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02779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09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18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27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37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4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55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65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674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CDD2C-F24F-3645-B4A0-F17D0EA9F96F}" type="datetimeFigureOut">
              <a:rPr lang="en-US" smtClean="0"/>
              <a:t>11/22/2013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B8C7F-8B03-E042-8A48-1E79373705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87236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CDD2C-F24F-3645-B4A0-F17D0EA9F96F}" type="datetimeFigureOut">
              <a:rPr lang="en-US" smtClean="0"/>
              <a:t>11/22/2013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B8C7F-8B03-E042-8A48-1E79373705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66358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92" indent="0">
              <a:buNone/>
              <a:defRPr sz="2000" b="1"/>
            </a:lvl2pPr>
            <a:lvl3pPr marL="914186" indent="0">
              <a:buNone/>
              <a:defRPr sz="1800" b="1"/>
            </a:lvl3pPr>
            <a:lvl4pPr marL="1371279" indent="0">
              <a:buNone/>
              <a:defRPr sz="1600" b="1"/>
            </a:lvl4pPr>
            <a:lvl5pPr marL="1828373" indent="0">
              <a:buNone/>
              <a:defRPr sz="1600" b="1"/>
            </a:lvl5pPr>
            <a:lvl6pPr marL="2285466" indent="0">
              <a:buNone/>
              <a:defRPr sz="1600" b="1"/>
            </a:lvl6pPr>
            <a:lvl7pPr marL="2742558" indent="0">
              <a:buNone/>
              <a:defRPr sz="1600" b="1"/>
            </a:lvl7pPr>
            <a:lvl8pPr marL="3199652" indent="0">
              <a:buNone/>
              <a:defRPr sz="1600" b="1"/>
            </a:lvl8pPr>
            <a:lvl9pPr marL="3656744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92" indent="0">
              <a:buNone/>
              <a:defRPr sz="2000" b="1"/>
            </a:lvl2pPr>
            <a:lvl3pPr marL="914186" indent="0">
              <a:buNone/>
              <a:defRPr sz="1800" b="1"/>
            </a:lvl3pPr>
            <a:lvl4pPr marL="1371279" indent="0">
              <a:buNone/>
              <a:defRPr sz="1600" b="1"/>
            </a:lvl4pPr>
            <a:lvl5pPr marL="1828373" indent="0">
              <a:buNone/>
              <a:defRPr sz="1600" b="1"/>
            </a:lvl5pPr>
            <a:lvl6pPr marL="2285466" indent="0">
              <a:buNone/>
              <a:defRPr sz="1600" b="1"/>
            </a:lvl6pPr>
            <a:lvl7pPr marL="2742558" indent="0">
              <a:buNone/>
              <a:defRPr sz="1600" b="1"/>
            </a:lvl7pPr>
            <a:lvl8pPr marL="3199652" indent="0">
              <a:buNone/>
              <a:defRPr sz="1600" b="1"/>
            </a:lvl8pPr>
            <a:lvl9pPr marL="3656744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CDD2C-F24F-3645-B4A0-F17D0EA9F96F}" type="datetimeFigureOut">
              <a:rPr lang="en-US" smtClean="0"/>
              <a:t>11/22/2013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B8C7F-8B03-E042-8A48-1E79373705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74919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CDD2C-F24F-3645-B4A0-F17D0EA9F96F}" type="datetimeFigureOut">
              <a:rPr lang="en-US" smtClean="0"/>
              <a:t>11/22/2013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B8C7F-8B03-E042-8A48-1E79373705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83616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CDD2C-F24F-3645-B4A0-F17D0EA9F96F}" type="datetimeFigureOut">
              <a:rPr lang="en-US" smtClean="0"/>
              <a:t>11/22/2013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B8C7F-8B03-E042-8A48-1E79373705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82243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092" indent="0">
              <a:buNone/>
              <a:defRPr sz="1200"/>
            </a:lvl2pPr>
            <a:lvl3pPr marL="914186" indent="0">
              <a:buNone/>
              <a:defRPr sz="1000"/>
            </a:lvl3pPr>
            <a:lvl4pPr marL="1371279" indent="0">
              <a:buNone/>
              <a:defRPr sz="900"/>
            </a:lvl4pPr>
            <a:lvl5pPr marL="1828373" indent="0">
              <a:buNone/>
              <a:defRPr sz="900"/>
            </a:lvl5pPr>
            <a:lvl6pPr marL="2285466" indent="0">
              <a:buNone/>
              <a:defRPr sz="900"/>
            </a:lvl6pPr>
            <a:lvl7pPr marL="2742558" indent="0">
              <a:buNone/>
              <a:defRPr sz="900"/>
            </a:lvl7pPr>
            <a:lvl8pPr marL="3199652" indent="0">
              <a:buNone/>
              <a:defRPr sz="900"/>
            </a:lvl8pPr>
            <a:lvl9pPr marL="3656744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CDD2C-F24F-3645-B4A0-F17D0EA9F96F}" type="datetimeFigureOut">
              <a:rPr lang="en-US" smtClean="0"/>
              <a:t>11/22/2013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B8C7F-8B03-E042-8A48-1E79373705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60164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092" indent="0">
              <a:buNone/>
              <a:defRPr sz="2800"/>
            </a:lvl2pPr>
            <a:lvl3pPr marL="914186" indent="0">
              <a:buNone/>
              <a:defRPr sz="2400"/>
            </a:lvl3pPr>
            <a:lvl4pPr marL="1371279" indent="0">
              <a:buNone/>
              <a:defRPr sz="2000"/>
            </a:lvl4pPr>
            <a:lvl5pPr marL="1828373" indent="0">
              <a:buNone/>
              <a:defRPr sz="2000"/>
            </a:lvl5pPr>
            <a:lvl6pPr marL="2285466" indent="0">
              <a:buNone/>
              <a:defRPr sz="2000"/>
            </a:lvl6pPr>
            <a:lvl7pPr marL="2742558" indent="0">
              <a:buNone/>
              <a:defRPr sz="2000"/>
            </a:lvl7pPr>
            <a:lvl8pPr marL="3199652" indent="0">
              <a:buNone/>
              <a:defRPr sz="2000"/>
            </a:lvl8pPr>
            <a:lvl9pPr marL="3656744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092" indent="0">
              <a:buNone/>
              <a:defRPr sz="1200"/>
            </a:lvl2pPr>
            <a:lvl3pPr marL="914186" indent="0">
              <a:buNone/>
              <a:defRPr sz="1000"/>
            </a:lvl3pPr>
            <a:lvl4pPr marL="1371279" indent="0">
              <a:buNone/>
              <a:defRPr sz="900"/>
            </a:lvl4pPr>
            <a:lvl5pPr marL="1828373" indent="0">
              <a:buNone/>
              <a:defRPr sz="900"/>
            </a:lvl5pPr>
            <a:lvl6pPr marL="2285466" indent="0">
              <a:buNone/>
              <a:defRPr sz="900"/>
            </a:lvl6pPr>
            <a:lvl7pPr marL="2742558" indent="0">
              <a:buNone/>
              <a:defRPr sz="900"/>
            </a:lvl7pPr>
            <a:lvl8pPr marL="3199652" indent="0">
              <a:buNone/>
              <a:defRPr sz="900"/>
            </a:lvl8pPr>
            <a:lvl9pPr marL="3656744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CDD2C-F24F-3645-B4A0-F17D0EA9F96F}" type="datetimeFigureOut">
              <a:rPr lang="en-US" smtClean="0"/>
              <a:t>11/22/2013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B8C7F-8B03-E042-8A48-1E79373705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5471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18" tIns="45709" rIns="91418" bIns="45709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18" tIns="45709" rIns="91418" bIns="4570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18" tIns="45709" rIns="91418" bIns="45709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3CDD2C-F24F-3645-B4A0-F17D0EA9F96F}" type="datetimeFigureOut">
              <a:rPr lang="en-US" smtClean="0"/>
              <a:t>11/22/2013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18" tIns="45709" rIns="91418" bIns="45709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18" tIns="45709" rIns="91418" bIns="45709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DB8C7F-8B03-E042-8A48-1E79373705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25374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092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20" indent="-342820" algn="l" defTabSz="457092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776" indent="-285684" algn="l" defTabSz="457092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33" indent="-228546" algn="l" defTabSz="457092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25" indent="-228546" algn="l" defTabSz="457092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19" indent="-228546" algn="l" defTabSz="457092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12" indent="-228546" algn="l" defTabSz="457092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106" indent="-228546" algn="l" defTabSz="457092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198" indent="-228546" algn="l" defTabSz="457092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292" indent="-228546" algn="l" defTabSz="457092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09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92" algn="l" defTabSz="45709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186" algn="l" defTabSz="45709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279" algn="l" defTabSz="45709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373" algn="l" defTabSz="45709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466" algn="l" defTabSz="45709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558" algn="l" defTabSz="45709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652" algn="l" defTabSz="45709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744" algn="l" defTabSz="45709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sites.google.com/a/arlington.k12.ma.us/arlington-high-school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hyperlink" Target="mailto:jsmith2016@spyponders.com" TargetMode="Externa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Freshmen Seminar</a:t>
            </a:r>
            <a:br>
              <a:rPr lang="en-US" smtClean="0"/>
            </a:br>
            <a:r>
              <a:rPr lang="en-US" smtClean="0"/>
              <a:t>Day One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Media Center Orientation</a:t>
            </a:r>
          </a:p>
          <a:p>
            <a:r>
              <a:rPr lang="en-US" dirty="0" smtClean="0"/>
              <a:t>Fall 2012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6999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Media Center Hours &amp; Passes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Monday to Friday from 7:45am to 4:00pm</a:t>
            </a:r>
          </a:p>
          <a:p>
            <a:r>
              <a:rPr lang="en-US" dirty="0" smtClean="0"/>
              <a:t>No pass required before and after school </a:t>
            </a:r>
          </a:p>
          <a:p>
            <a:r>
              <a:rPr lang="en-US" dirty="0" smtClean="0"/>
              <a:t>Special pass is required during class time</a:t>
            </a:r>
          </a:p>
          <a:p>
            <a:r>
              <a:rPr lang="en-US" dirty="0" smtClean="0"/>
              <a:t>We write passes before school, during lunch, and during passing time, but NOT during class</a:t>
            </a:r>
          </a:p>
          <a:p>
            <a:r>
              <a:rPr lang="en-US" dirty="0" smtClean="0"/>
              <a:t>Our space is limited … but you’re always welcome to come in for a book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1020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Media Center Ground Rules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All students must be signed in</a:t>
            </a:r>
          </a:p>
          <a:p>
            <a:r>
              <a:rPr lang="en-US" dirty="0" smtClean="0"/>
              <a:t>Only four students per table</a:t>
            </a:r>
          </a:p>
          <a:p>
            <a:r>
              <a:rPr lang="en-US" dirty="0" smtClean="0"/>
              <a:t>Academic work comes first</a:t>
            </a:r>
          </a:p>
          <a:p>
            <a:r>
              <a:rPr lang="en-US" dirty="0" smtClean="0"/>
              <a:t>No food or drink, per school rules </a:t>
            </a:r>
          </a:p>
          <a:p>
            <a:r>
              <a:rPr lang="en-US" dirty="0" smtClean="0"/>
              <a:t>No computer or card games </a:t>
            </a:r>
          </a:p>
          <a:p>
            <a:r>
              <a:rPr lang="en-US" dirty="0" smtClean="0"/>
              <a:t>Do not disturb others</a:t>
            </a:r>
          </a:p>
        </p:txBody>
      </p:sp>
    </p:spTree>
    <p:extLst>
      <p:ext uri="{BB962C8B-B14F-4D97-AF65-F5344CB8AC3E}">
        <p14:creationId xmlns:p14="http://schemas.microsoft.com/office/powerpoint/2010/main" val="4196904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Getting Help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Use the website (we made it special for you!)</a:t>
            </a:r>
          </a:p>
          <a:p>
            <a:r>
              <a:rPr lang="en-US" dirty="0" smtClean="0"/>
              <a:t>Ask the librarian a question</a:t>
            </a:r>
          </a:p>
          <a:p>
            <a:r>
              <a:rPr lang="en-US" dirty="0" smtClean="0"/>
              <a:t>Make an appointment with the librarian </a:t>
            </a:r>
          </a:p>
          <a:p>
            <a:r>
              <a:rPr lang="en-US" dirty="0" smtClean="0"/>
              <a:t>Email the librarian (see website link) </a:t>
            </a:r>
          </a:p>
        </p:txBody>
      </p:sp>
    </p:spTree>
    <p:extLst>
      <p:ext uri="{BB962C8B-B14F-4D97-AF65-F5344CB8AC3E}">
        <p14:creationId xmlns:p14="http://schemas.microsoft.com/office/powerpoint/2010/main" val="4068678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Getting Involved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Volunteer for community service hours </a:t>
            </a:r>
          </a:p>
          <a:p>
            <a:r>
              <a:rPr lang="en-US" dirty="0" smtClean="0"/>
              <a:t>Join the Student Library Advisory Committee</a:t>
            </a:r>
          </a:p>
          <a:p>
            <a:r>
              <a:rPr lang="en-US" dirty="0" smtClean="0"/>
              <a:t>Recommend a book (see website link) </a:t>
            </a:r>
          </a:p>
          <a:p>
            <a:r>
              <a:rPr lang="en-US" dirty="0" smtClean="0"/>
              <a:t>Share great ideas with the librarian</a:t>
            </a:r>
          </a:p>
          <a:p>
            <a:r>
              <a:rPr lang="en-US" dirty="0" smtClean="0"/>
              <a:t>Help us take care of YOUR space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897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28 Weeks Later.jpe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16"/>
          <a:stretch/>
        </p:blipFill>
        <p:spPr>
          <a:xfrm>
            <a:off x="0" y="0"/>
            <a:ext cx="9144000" cy="684377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6488668"/>
            <a:ext cx="66711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Source: 28 Weeks Later (2007). </a:t>
            </a:r>
            <a:r>
              <a:rPr lang="en-US" dirty="0" err="1" smtClean="0">
                <a:solidFill>
                  <a:srgbClr val="FFFFFF"/>
                </a:solidFill>
              </a:rPr>
              <a:t>Encyclopædia</a:t>
            </a:r>
            <a:r>
              <a:rPr lang="en-US" dirty="0" smtClean="0">
                <a:solidFill>
                  <a:srgbClr val="FFFFFF"/>
                </a:solidFill>
              </a:rPr>
              <a:t> Britannica Image Quest. 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5083943"/>
            <a:ext cx="2902141" cy="584775"/>
          </a:xfrm>
          <a:prstGeom prst="rect">
            <a:avLst/>
          </a:prstGeom>
          <a:solidFill>
            <a:srgbClr val="FFFF00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You never know</a:t>
            </a:r>
            <a:endParaRPr lang="en-US" sz="32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1051977" y="5782189"/>
            <a:ext cx="8092023" cy="584775"/>
          </a:xfrm>
          <a:prstGeom prst="rect">
            <a:avLst/>
          </a:prstGeom>
          <a:solidFill>
            <a:srgbClr val="FFFF00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r"/>
            <a:r>
              <a:rPr lang="en-US" sz="3200" b="1" dirty="0" smtClean="0"/>
              <a:t>when you might need to make a quick escape.</a:t>
            </a:r>
            <a:endParaRPr lang="en-US" sz="32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4570994" y="2648597"/>
            <a:ext cx="4570995" cy="584775"/>
          </a:xfrm>
          <a:prstGeom prst="rect">
            <a:avLst/>
          </a:prstGeom>
          <a:solidFill>
            <a:srgbClr val="FFFF00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r"/>
            <a:r>
              <a:rPr lang="en-US" sz="3200" b="1" dirty="0" smtClean="0"/>
              <a:t>Learn how to get around.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1425019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35000"/>
            <a:ext cx="9144000" cy="556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7650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Finding a Book in the Catalog</a:t>
            </a:r>
            <a:endParaRPr lang="en-US" dirty="0"/>
          </a:p>
        </p:txBody>
      </p:sp>
      <p:pic>
        <p:nvPicPr>
          <p:cNvPr id="1026" name="Picture 2" descr="http://educationinfree.files.wordpress.com/2012/06/how-to-cook-everything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6025" y="1613807"/>
            <a:ext cx="4171950" cy="476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71432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>
            <a:hlinkClick r:id="rId3"/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405" t="26596" r="24047" b="43952"/>
          <a:stretch/>
        </p:blipFill>
        <p:spPr bwMode="auto">
          <a:xfrm>
            <a:off x="949949" y="1996622"/>
            <a:ext cx="7244102" cy="28647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3225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Common Prefixes in the Catalog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REF</a:t>
            </a:r>
          </a:p>
          <a:p>
            <a:r>
              <a:rPr lang="en-US" dirty="0" smtClean="0"/>
              <a:t>FIC</a:t>
            </a:r>
          </a:p>
          <a:p>
            <a:r>
              <a:rPr lang="en-US" dirty="0" smtClean="0"/>
              <a:t>B</a:t>
            </a:r>
          </a:p>
          <a:p>
            <a:r>
              <a:rPr lang="en-US" dirty="0" smtClean="0"/>
              <a:t>GRAPHIC </a:t>
            </a:r>
          </a:p>
          <a:p>
            <a:r>
              <a:rPr lang="en-US" dirty="0" smtClean="0"/>
              <a:t>PREP</a:t>
            </a:r>
          </a:p>
          <a:p>
            <a:r>
              <a:rPr lang="en-US" dirty="0" smtClean="0"/>
              <a:t>SC</a:t>
            </a:r>
          </a:p>
          <a:p>
            <a:r>
              <a:rPr lang="en-US" dirty="0" smtClean="0"/>
              <a:t>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2050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Where Does This Book Go?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705556" y="1693332"/>
            <a:ext cx="1143000" cy="4572000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2720623" y="1693332"/>
            <a:ext cx="1143000" cy="45720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3931357" y="1693332"/>
            <a:ext cx="1143000" cy="45720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142090" y="1693332"/>
            <a:ext cx="1143000" cy="45720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352823" y="1693332"/>
            <a:ext cx="1143000" cy="45720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563557" y="1693332"/>
            <a:ext cx="1143000" cy="45720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2854679" y="5319888"/>
            <a:ext cx="874888" cy="635001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543.29</a:t>
            </a:r>
          </a:p>
          <a:p>
            <a:pPr algn="ctr"/>
            <a:r>
              <a:rPr lang="en-US" dirty="0" smtClean="0">
                <a:solidFill>
                  <a:srgbClr val="000000"/>
                </a:solidFill>
              </a:rPr>
              <a:t>SMI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065413" y="5319888"/>
            <a:ext cx="874888" cy="635001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544</a:t>
            </a:r>
          </a:p>
          <a:p>
            <a:pPr algn="ctr"/>
            <a:r>
              <a:rPr lang="en-US" dirty="0" smtClean="0">
                <a:solidFill>
                  <a:srgbClr val="000000"/>
                </a:solidFill>
              </a:rPr>
              <a:t>GEO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5276146" y="5319888"/>
            <a:ext cx="874888" cy="635001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544.1</a:t>
            </a:r>
          </a:p>
          <a:p>
            <a:pPr algn="ctr"/>
            <a:r>
              <a:rPr lang="en-US" dirty="0" smtClean="0">
                <a:solidFill>
                  <a:srgbClr val="000000"/>
                </a:solidFill>
              </a:rPr>
              <a:t>SMI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6486879" y="5319888"/>
            <a:ext cx="874888" cy="635001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544.2</a:t>
            </a:r>
          </a:p>
          <a:p>
            <a:pPr algn="ctr"/>
            <a:r>
              <a:rPr lang="en-US" dirty="0" smtClean="0">
                <a:solidFill>
                  <a:srgbClr val="000000"/>
                </a:solidFill>
              </a:rPr>
              <a:t>ACE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7697613" y="5319888"/>
            <a:ext cx="874888" cy="635001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544.42</a:t>
            </a:r>
          </a:p>
          <a:p>
            <a:pPr algn="ctr"/>
            <a:r>
              <a:rPr lang="en-US" dirty="0" smtClean="0">
                <a:solidFill>
                  <a:srgbClr val="000000"/>
                </a:solidFill>
              </a:rPr>
              <a:t>KIT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839612" y="5319888"/>
            <a:ext cx="874888" cy="635001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543.5</a:t>
            </a:r>
          </a:p>
          <a:p>
            <a:pPr algn="ctr"/>
            <a:r>
              <a:rPr lang="en-US" dirty="0" smtClean="0">
                <a:solidFill>
                  <a:srgbClr val="000000"/>
                </a:solidFill>
              </a:rPr>
              <a:t>KIT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6" name="Right Arrow 15"/>
          <p:cNvSpPr/>
          <p:nvPr/>
        </p:nvSpPr>
        <p:spPr>
          <a:xfrm>
            <a:off x="2331157" y="3967235"/>
            <a:ext cx="1600200" cy="1114778"/>
          </a:xfrm>
          <a:prstGeom prst="rightArrow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83635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Day One Agenda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Welcome and Introductions</a:t>
            </a:r>
          </a:p>
          <a:p>
            <a:r>
              <a:rPr lang="en-US" dirty="0" smtClean="0"/>
              <a:t>Orientation to Media Center Resources </a:t>
            </a:r>
          </a:p>
          <a:p>
            <a:r>
              <a:rPr lang="en-US" dirty="0" smtClean="0"/>
              <a:t>Zombie Apocalypse Survival Drill</a:t>
            </a:r>
          </a:p>
          <a:p>
            <a:pPr lvl="1"/>
            <a:r>
              <a:rPr lang="en-US" dirty="0" smtClean="0"/>
              <a:t>Understanding Media Center Services</a:t>
            </a:r>
          </a:p>
          <a:p>
            <a:pPr lvl="1"/>
            <a:r>
              <a:rPr lang="en-US" dirty="0" smtClean="0"/>
              <a:t>Finding a Nonfiction Book</a:t>
            </a:r>
          </a:p>
          <a:p>
            <a:pPr lvl="1"/>
            <a:r>
              <a:rPr lang="en-US" dirty="0" smtClean="0"/>
              <a:t>Using the Research Databases</a:t>
            </a:r>
          </a:p>
          <a:p>
            <a:pPr lvl="1"/>
            <a:r>
              <a:rPr lang="en-US" dirty="0" smtClean="0"/>
              <a:t>Exploring Independent Reading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2604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Where Does This Book Go?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705556" y="1693332"/>
            <a:ext cx="1143000" cy="4572000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2720623" y="1693332"/>
            <a:ext cx="1143000" cy="45720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3931357" y="1693332"/>
            <a:ext cx="1143000" cy="45720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142090" y="1693332"/>
            <a:ext cx="1143000" cy="45720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352823" y="1693332"/>
            <a:ext cx="1143000" cy="45720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563557" y="1693332"/>
            <a:ext cx="1143000" cy="45720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2854679" y="5319888"/>
            <a:ext cx="874888" cy="635001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543.4</a:t>
            </a:r>
          </a:p>
          <a:p>
            <a:pPr algn="ctr"/>
            <a:r>
              <a:rPr lang="en-US" dirty="0" smtClean="0">
                <a:solidFill>
                  <a:srgbClr val="000000"/>
                </a:solidFill>
              </a:rPr>
              <a:t>SMI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065413" y="5319888"/>
            <a:ext cx="874888" cy="635001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544</a:t>
            </a:r>
          </a:p>
          <a:p>
            <a:pPr algn="ctr"/>
            <a:r>
              <a:rPr lang="en-US" dirty="0" smtClean="0">
                <a:solidFill>
                  <a:srgbClr val="000000"/>
                </a:solidFill>
              </a:rPr>
              <a:t>GEO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5276146" y="5319888"/>
            <a:ext cx="874888" cy="635001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544.1</a:t>
            </a:r>
          </a:p>
          <a:p>
            <a:pPr algn="ctr"/>
            <a:r>
              <a:rPr lang="en-US" dirty="0" smtClean="0">
                <a:solidFill>
                  <a:srgbClr val="000000"/>
                </a:solidFill>
              </a:rPr>
              <a:t>SMI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6486879" y="5319888"/>
            <a:ext cx="874888" cy="635001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544.2</a:t>
            </a:r>
          </a:p>
          <a:p>
            <a:pPr algn="ctr"/>
            <a:r>
              <a:rPr lang="en-US" dirty="0" smtClean="0">
                <a:solidFill>
                  <a:srgbClr val="000000"/>
                </a:solidFill>
              </a:rPr>
              <a:t>ACE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7697613" y="5319888"/>
            <a:ext cx="874888" cy="635001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544.42</a:t>
            </a:r>
          </a:p>
          <a:p>
            <a:pPr algn="ctr"/>
            <a:r>
              <a:rPr lang="en-US" dirty="0" smtClean="0">
                <a:solidFill>
                  <a:srgbClr val="000000"/>
                </a:solidFill>
              </a:rPr>
              <a:t>KIT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839612" y="5319888"/>
            <a:ext cx="874888" cy="635001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544.4</a:t>
            </a:r>
          </a:p>
          <a:p>
            <a:pPr algn="ctr"/>
            <a:r>
              <a:rPr lang="en-US" dirty="0" smtClean="0">
                <a:solidFill>
                  <a:srgbClr val="000000"/>
                </a:solidFill>
              </a:rPr>
              <a:t>UNG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6" name="Right Arrow 15"/>
          <p:cNvSpPr/>
          <p:nvPr/>
        </p:nvSpPr>
        <p:spPr>
          <a:xfrm>
            <a:off x="5963357" y="4028722"/>
            <a:ext cx="1600200" cy="1114778"/>
          </a:xfrm>
          <a:prstGeom prst="rightArrow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50898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Where Does This Book Go?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705556" y="1693332"/>
            <a:ext cx="1143000" cy="457200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2720623" y="1693332"/>
            <a:ext cx="1143000" cy="45720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3931357" y="1693332"/>
            <a:ext cx="1143000" cy="45720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142090" y="1693332"/>
            <a:ext cx="1143000" cy="45720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352823" y="1693332"/>
            <a:ext cx="1143000" cy="45720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563557" y="1693332"/>
            <a:ext cx="1143000" cy="45720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2854679" y="5319888"/>
            <a:ext cx="874888" cy="635001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543.4</a:t>
            </a:r>
          </a:p>
          <a:p>
            <a:pPr algn="ctr"/>
            <a:r>
              <a:rPr lang="en-US" dirty="0" smtClean="0">
                <a:solidFill>
                  <a:srgbClr val="000000"/>
                </a:solidFill>
              </a:rPr>
              <a:t>SMI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065413" y="5319888"/>
            <a:ext cx="874888" cy="635001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544</a:t>
            </a:r>
          </a:p>
          <a:p>
            <a:pPr algn="ctr"/>
            <a:r>
              <a:rPr lang="en-US" dirty="0" smtClean="0">
                <a:solidFill>
                  <a:srgbClr val="000000"/>
                </a:solidFill>
              </a:rPr>
              <a:t>GEO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5276146" y="5319888"/>
            <a:ext cx="874888" cy="635001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544.1</a:t>
            </a:r>
          </a:p>
          <a:p>
            <a:pPr algn="ctr"/>
            <a:r>
              <a:rPr lang="en-US" dirty="0" smtClean="0">
                <a:solidFill>
                  <a:srgbClr val="000000"/>
                </a:solidFill>
              </a:rPr>
              <a:t>SMI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6486879" y="5319888"/>
            <a:ext cx="874888" cy="635001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544.2</a:t>
            </a:r>
          </a:p>
          <a:p>
            <a:pPr algn="ctr"/>
            <a:r>
              <a:rPr lang="en-US" dirty="0" smtClean="0">
                <a:solidFill>
                  <a:srgbClr val="000000"/>
                </a:solidFill>
              </a:rPr>
              <a:t>ACE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7697613" y="5319888"/>
            <a:ext cx="874888" cy="635001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544.42</a:t>
            </a:r>
          </a:p>
          <a:p>
            <a:pPr algn="ctr"/>
            <a:r>
              <a:rPr lang="en-US" dirty="0" smtClean="0">
                <a:solidFill>
                  <a:srgbClr val="000000"/>
                </a:solidFill>
              </a:rPr>
              <a:t>KIT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839612" y="5319888"/>
            <a:ext cx="874888" cy="635001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544.1</a:t>
            </a:r>
          </a:p>
          <a:p>
            <a:pPr algn="ctr"/>
            <a:r>
              <a:rPr lang="en-US" dirty="0" smtClean="0">
                <a:solidFill>
                  <a:srgbClr val="000000"/>
                </a:solidFill>
              </a:rPr>
              <a:t>THO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6" name="Right Arrow 15"/>
          <p:cNvSpPr/>
          <p:nvPr/>
        </p:nvSpPr>
        <p:spPr>
          <a:xfrm>
            <a:off x="4752623" y="4028722"/>
            <a:ext cx="1600200" cy="1114778"/>
          </a:xfrm>
          <a:prstGeom prst="rightArrow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02383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Night of the Living Dead Image.jpe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167"/>
          <a:stretch/>
        </p:blipFill>
        <p:spPr>
          <a:xfrm>
            <a:off x="1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6488668"/>
            <a:ext cx="75370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Source: Night of the Living Dead (1968). </a:t>
            </a:r>
            <a:r>
              <a:rPr lang="en-US" dirty="0" err="1" smtClean="0">
                <a:solidFill>
                  <a:srgbClr val="FFFFFF"/>
                </a:solidFill>
              </a:rPr>
              <a:t>Encyclopædia</a:t>
            </a:r>
            <a:r>
              <a:rPr lang="en-US" dirty="0" smtClean="0">
                <a:solidFill>
                  <a:srgbClr val="FFFFFF"/>
                </a:solidFill>
              </a:rPr>
              <a:t> Britannica Image Quest. 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 rot="20896162">
            <a:off x="723867" y="3136624"/>
            <a:ext cx="7696293" cy="584753"/>
          </a:xfrm>
          <a:prstGeom prst="rect">
            <a:avLst/>
          </a:prstGeom>
          <a:solidFill>
            <a:srgbClr val="FFFF00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none" lIns="91418" tIns="45709" rIns="91418" bIns="45709" rtlCol="0">
            <a:spAutoFit/>
          </a:bodyPr>
          <a:lstStyle/>
          <a:p>
            <a:pPr algn="ctr"/>
            <a:r>
              <a:rPr lang="en-US" sz="3200" b="1" dirty="0" smtClean="0"/>
              <a:t>Would YOU survive the zombie apocalypse?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32927939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Directions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One person should log onto the </a:t>
            </a:r>
            <a:r>
              <a:rPr lang="en-US" dirty="0" err="1" smtClean="0"/>
              <a:t>Chromebook</a:t>
            </a:r>
            <a:endParaRPr lang="en-US" dirty="0" smtClean="0"/>
          </a:p>
          <a:p>
            <a:r>
              <a:rPr lang="en-US" dirty="0" smtClean="0"/>
              <a:t>Everyone else start reading the directions </a:t>
            </a:r>
          </a:p>
          <a:p>
            <a:r>
              <a:rPr lang="en-US" dirty="0" smtClean="0"/>
              <a:t>You do not need the computer to complete Exercise One, so get going!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1654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Zombieland Image.jpe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14" r="5614"/>
          <a:stretch/>
        </p:blipFill>
        <p:spPr>
          <a:xfrm>
            <a:off x="0" y="0"/>
            <a:ext cx="9144000" cy="684987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6488668"/>
            <a:ext cx="63958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Source: </a:t>
            </a:r>
            <a:r>
              <a:rPr lang="en-US" dirty="0" err="1" smtClean="0">
                <a:solidFill>
                  <a:schemeClr val="bg1"/>
                </a:solidFill>
              </a:rPr>
              <a:t>Zombieland</a:t>
            </a:r>
            <a:r>
              <a:rPr lang="en-US" dirty="0" smtClean="0">
                <a:solidFill>
                  <a:schemeClr val="bg1"/>
                </a:solidFill>
              </a:rPr>
              <a:t> (2009). </a:t>
            </a:r>
            <a:r>
              <a:rPr lang="en-US" dirty="0" err="1" smtClean="0">
                <a:solidFill>
                  <a:schemeClr val="bg1"/>
                </a:solidFill>
              </a:rPr>
              <a:t>Encyclopædia</a:t>
            </a:r>
            <a:r>
              <a:rPr lang="en-US" dirty="0" smtClean="0">
                <a:solidFill>
                  <a:schemeClr val="bg1"/>
                </a:solidFill>
              </a:rPr>
              <a:t> Britannica Image Quest. 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197919" y="5555830"/>
            <a:ext cx="5938613" cy="584775"/>
          </a:xfrm>
          <a:prstGeom prst="rect">
            <a:avLst/>
          </a:prstGeom>
          <a:solidFill>
            <a:srgbClr val="FFFF00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Work quickly, time is running out!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3318334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Trouble Logging On?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 school email to log on to </a:t>
            </a:r>
            <a:r>
              <a:rPr lang="en-US" dirty="0" err="1" smtClean="0"/>
              <a:t>Chromebooks</a:t>
            </a:r>
            <a:r>
              <a:rPr lang="en-US" dirty="0" smtClean="0"/>
              <a:t>: </a:t>
            </a:r>
          </a:p>
          <a:p>
            <a:pPr lvl="1"/>
            <a:r>
              <a:rPr lang="en-US" dirty="0" smtClean="0"/>
              <a:t>Your username is your first initial, last name, and year of graduation</a:t>
            </a:r>
          </a:p>
          <a:p>
            <a:pPr lvl="1"/>
            <a:r>
              <a:rPr lang="en-US" dirty="0" smtClean="0"/>
              <a:t>For example: </a:t>
            </a:r>
            <a:r>
              <a:rPr lang="en-US" dirty="0" smtClean="0">
                <a:hlinkClick r:id="rId2"/>
              </a:rPr>
              <a:t>jsmith2016@spyponders.com</a:t>
            </a:r>
            <a:endParaRPr lang="en-US" dirty="0" smtClean="0"/>
          </a:p>
          <a:p>
            <a:pPr lvl="1"/>
            <a:r>
              <a:rPr lang="en-US" dirty="0" smtClean="0"/>
              <a:t>Temporary Password: purple2012 </a:t>
            </a:r>
          </a:p>
          <a:p>
            <a:r>
              <a:rPr lang="en-US" dirty="0" smtClean="0"/>
              <a:t>Don’t get distracted by choosing an icon, or the zombies will eat your brains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8562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3135" y="2333653"/>
            <a:ext cx="4527201" cy="584776"/>
          </a:xfrm>
          <a:prstGeom prst="rect">
            <a:avLst/>
          </a:prstGeom>
          <a:solidFill>
            <a:srgbClr val="FFFF00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You have until just before</a:t>
            </a:r>
            <a:endParaRPr lang="en-US" sz="32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650689" y="3070787"/>
            <a:ext cx="3805649" cy="584776"/>
          </a:xfrm>
          <a:prstGeom prst="rect">
            <a:avLst/>
          </a:prstGeom>
          <a:solidFill>
            <a:srgbClr val="FFFF00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the end of the period</a:t>
            </a:r>
            <a:endParaRPr lang="en-US" sz="32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4598954" y="3069620"/>
            <a:ext cx="4173338" cy="584776"/>
          </a:xfrm>
          <a:prstGeom prst="rect">
            <a:avLst/>
          </a:prstGeom>
          <a:solidFill>
            <a:srgbClr val="FFFF00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to avoid the living dead</a:t>
            </a:r>
            <a:endParaRPr lang="en-US" sz="32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2670087" y="3807920"/>
            <a:ext cx="4446850" cy="584776"/>
          </a:xfrm>
          <a:prstGeom prst="rect">
            <a:avLst/>
          </a:prstGeom>
          <a:solidFill>
            <a:srgbClr val="FFFF00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and complete your tasks.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4146490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Did You Do?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Completed all four exercises</a:t>
            </a:r>
          </a:p>
          <a:p>
            <a:pPr lvl="1"/>
            <a:r>
              <a:rPr lang="en-US" dirty="0" smtClean="0"/>
              <a:t>You are way too fast for THESE zombies</a:t>
            </a:r>
          </a:p>
          <a:p>
            <a:r>
              <a:rPr lang="en-US" dirty="0" smtClean="0"/>
              <a:t>Completed three exercises</a:t>
            </a:r>
          </a:p>
          <a:p>
            <a:pPr lvl="1"/>
            <a:r>
              <a:rPr lang="en-US" dirty="0" smtClean="0"/>
              <a:t>Couple of tooth marks on your shoes, but you made it … for now</a:t>
            </a:r>
          </a:p>
          <a:p>
            <a:r>
              <a:rPr lang="en-US" dirty="0" smtClean="0"/>
              <a:t>Completed two exercises</a:t>
            </a:r>
          </a:p>
          <a:p>
            <a:pPr lvl="1"/>
            <a:r>
              <a:rPr lang="en-US" dirty="0" smtClean="0"/>
              <a:t>Zombies ate your legs </a:t>
            </a:r>
          </a:p>
          <a:p>
            <a:r>
              <a:rPr lang="en-US" dirty="0" smtClean="0"/>
              <a:t>Completed one exercise or less </a:t>
            </a:r>
          </a:p>
          <a:p>
            <a:pPr lvl="1"/>
            <a:r>
              <a:rPr lang="en-US" dirty="0" smtClean="0"/>
              <a:t>Zombies ate your brains, better luck next time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3478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59" t="-221" r="7206" b="221"/>
          <a:stretch/>
        </p:blipFill>
        <p:spPr>
          <a:xfrm>
            <a:off x="0" y="-38594"/>
            <a:ext cx="9144000" cy="689659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926526" y="5252155"/>
            <a:ext cx="2217474" cy="584776"/>
          </a:xfrm>
          <a:prstGeom prst="rect">
            <a:avLst/>
          </a:prstGeom>
          <a:solidFill>
            <a:srgbClr val="FFFF00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Ask for help</a:t>
            </a:r>
            <a:endParaRPr lang="en-US" sz="32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5722270" y="5977467"/>
            <a:ext cx="3421730" cy="584776"/>
          </a:xfrm>
          <a:prstGeom prst="rect">
            <a:avLst/>
          </a:prstGeom>
          <a:solidFill>
            <a:srgbClr val="FFFF00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before it’s too late.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1040536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Night of the Living Dead Image.jpe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167"/>
          <a:stretch/>
        </p:blipFill>
        <p:spPr>
          <a:xfrm>
            <a:off x="1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6488668"/>
            <a:ext cx="75370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Source: Night of the Living Dead (1968). </a:t>
            </a:r>
            <a:r>
              <a:rPr lang="en-US" dirty="0" err="1" smtClean="0">
                <a:solidFill>
                  <a:srgbClr val="FFFFFF"/>
                </a:solidFill>
              </a:rPr>
              <a:t>Encyclopædia</a:t>
            </a:r>
            <a:r>
              <a:rPr lang="en-US" dirty="0" smtClean="0">
                <a:solidFill>
                  <a:srgbClr val="FFFFFF"/>
                </a:solidFill>
              </a:rPr>
              <a:t> Britannica Image Quest. 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 rot="21197610">
            <a:off x="2126298" y="3139202"/>
            <a:ext cx="4891407" cy="579596"/>
          </a:xfrm>
          <a:prstGeom prst="rect">
            <a:avLst/>
          </a:prstGeom>
          <a:solidFill>
            <a:srgbClr val="FFFF00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none" lIns="91418" tIns="45709" rIns="91418" bIns="45709" rtlCol="0">
            <a:spAutoFit/>
          </a:bodyPr>
          <a:lstStyle/>
          <a:p>
            <a:pPr algn="ctr"/>
            <a:r>
              <a:rPr lang="en-US" sz="3200" b="1" dirty="0"/>
              <a:t>Zombie Apocalypse Edition</a:t>
            </a:r>
          </a:p>
        </p:txBody>
      </p:sp>
    </p:spTree>
    <p:extLst>
      <p:ext uri="{BB962C8B-B14F-4D97-AF65-F5344CB8AC3E}">
        <p14:creationId xmlns:p14="http://schemas.microsoft.com/office/powerpoint/2010/main" val="14087153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Media Center Staff</a:t>
            </a:r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1796815" y="1493867"/>
            <a:ext cx="1600200" cy="1600200"/>
          </a:xfrm>
          <a:prstGeom prst="rect">
            <a:avLst/>
          </a:prstGeom>
          <a:solidFill>
            <a:schemeClr val="accent6">
              <a:lumMod val="75000"/>
            </a:schemeClr>
          </a:solidFill>
          <a:ln w="76200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18" tIns="45709" rIns="91418" bIns="45709" spcCol="0"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470408" y="1493867"/>
            <a:ext cx="1600200" cy="1600200"/>
          </a:xfrm>
          <a:prstGeom prst="rect">
            <a:avLst/>
          </a:prstGeom>
          <a:solidFill>
            <a:schemeClr val="accent6">
              <a:lumMod val="75000"/>
            </a:schemeClr>
          </a:solidFill>
          <a:ln w="76200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18" tIns="45709" rIns="91418" bIns="45709" spcCol="0"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3633612" y="4087490"/>
            <a:ext cx="1600200" cy="1600200"/>
          </a:xfrm>
          <a:prstGeom prst="rect">
            <a:avLst/>
          </a:prstGeom>
          <a:solidFill>
            <a:schemeClr val="accent6">
              <a:lumMod val="75000"/>
            </a:schemeClr>
          </a:solidFill>
          <a:ln w="76200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18" tIns="45709" rIns="91418" bIns="45709" spcCol="0"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6388807" y="4087490"/>
            <a:ext cx="1600200" cy="1600200"/>
          </a:xfrm>
          <a:prstGeom prst="rect">
            <a:avLst/>
          </a:prstGeom>
          <a:solidFill>
            <a:schemeClr val="accent6">
              <a:lumMod val="75000"/>
            </a:schemeClr>
          </a:solidFill>
          <a:ln w="76200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18" tIns="45709" rIns="91418" bIns="45709" spcCol="0"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878417" y="4087490"/>
            <a:ext cx="1600200" cy="1600200"/>
          </a:xfrm>
          <a:prstGeom prst="rect">
            <a:avLst/>
          </a:prstGeom>
          <a:solidFill>
            <a:schemeClr val="accent6">
              <a:lumMod val="75000"/>
            </a:schemeClr>
          </a:solidFill>
          <a:ln w="76200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18" tIns="45709" rIns="91418" bIns="45709" spcCol="0"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1756371" y="3138312"/>
            <a:ext cx="1681087" cy="646309"/>
          </a:xfrm>
          <a:prstGeom prst="rect">
            <a:avLst/>
          </a:prstGeom>
          <a:noFill/>
        </p:spPr>
        <p:txBody>
          <a:bodyPr wrap="none" lIns="91418" tIns="45709" rIns="91418" bIns="45709" rtlCol="0">
            <a:spAutoFit/>
          </a:bodyPr>
          <a:lstStyle/>
          <a:p>
            <a:pPr algn="ctr"/>
            <a:r>
              <a:rPr lang="en-US" dirty="0" smtClean="0"/>
              <a:t>Ms. Kitsis</a:t>
            </a:r>
          </a:p>
          <a:p>
            <a:pPr algn="ctr"/>
            <a:r>
              <a:rPr lang="en-US" dirty="0" smtClean="0"/>
              <a:t>School Librarian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412103" y="3127070"/>
            <a:ext cx="1716817" cy="646309"/>
          </a:xfrm>
          <a:prstGeom prst="rect">
            <a:avLst/>
          </a:prstGeom>
          <a:noFill/>
        </p:spPr>
        <p:txBody>
          <a:bodyPr wrap="none" lIns="91418" tIns="45709" rIns="91418" bIns="45709" rtlCol="0">
            <a:spAutoFit/>
          </a:bodyPr>
          <a:lstStyle/>
          <a:p>
            <a:pPr algn="ctr"/>
            <a:r>
              <a:rPr lang="en-US" dirty="0" smtClean="0"/>
              <a:t>Ms. Slade</a:t>
            </a:r>
          </a:p>
          <a:p>
            <a:pPr algn="ctr"/>
            <a:r>
              <a:rPr lang="en-US" dirty="0" smtClean="0"/>
              <a:t>Library Assistant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566679" y="5731936"/>
            <a:ext cx="2223686" cy="923330"/>
          </a:xfrm>
          <a:prstGeom prst="rect">
            <a:avLst/>
          </a:prstGeom>
          <a:noFill/>
        </p:spPr>
        <p:txBody>
          <a:bodyPr wrap="none" lIns="91418" tIns="45709" rIns="91418" bIns="45709" rtlCol="0">
            <a:spAutoFit/>
          </a:bodyPr>
          <a:lstStyle/>
          <a:p>
            <a:pPr algn="ctr"/>
            <a:r>
              <a:rPr lang="en-US" dirty="0" smtClean="0"/>
              <a:t>Ms. Cochrane</a:t>
            </a:r>
          </a:p>
          <a:p>
            <a:pPr algn="ctr"/>
            <a:r>
              <a:rPr lang="en-US" dirty="0" smtClean="0"/>
              <a:t>English Language Arts</a:t>
            </a:r>
          </a:p>
          <a:p>
            <a:pPr algn="ctr"/>
            <a:r>
              <a:rPr lang="en-US" dirty="0" smtClean="0"/>
              <a:t>Afternoon Supervisor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3338895" y="5731935"/>
            <a:ext cx="2189640" cy="923308"/>
          </a:xfrm>
          <a:prstGeom prst="rect">
            <a:avLst/>
          </a:prstGeom>
          <a:noFill/>
        </p:spPr>
        <p:txBody>
          <a:bodyPr wrap="none" lIns="91418" tIns="45709" rIns="91418" bIns="45709" rtlCol="0">
            <a:spAutoFit/>
          </a:bodyPr>
          <a:lstStyle/>
          <a:p>
            <a:pPr algn="ctr"/>
            <a:r>
              <a:rPr lang="en-US" dirty="0" smtClean="0"/>
              <a:t>Ms. </a:t>
            </a:r>
            <a:r>
              <a:rPr lang="en-US" dirty="0" err="1" smtClean="0"/>
              <a:t>Kirtley</a:t>
            </a:r>
            <a:endParaRPr lang="en-US" dirty="0" smtClean="0"/>
          </a:p>
          <a:p>
            <a:pPr algn="ctr"/>
            <a:r>
              <a:rPr lang="en-US" dirty="0" smtClean="0"/>
              <a:t>World Languages</a:t>
            </a:r>
          </a:p>
          <a:p>
            <a:pPr algn="ctr"/>
            <a:r>
              <a:rPr lang="en-US" dirty="0" smtClean="0"/>
              <a:t>Afternoon Supervisor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6094090" y="5731935"/>
            <a:ext cx="2189640" cy="923308"/>
          </a:xfrm>
          <a:prstGeom prst="rect">
            <a:avLst/>
          </a:prstGeom>
          <a:noFill/>
        </p:spPr>
        <p:txBody>
          <a:bodyPr wrap="none" lIns="91418" tIns="45709" rIns="91418" bIns="45709" rtlCol="0">
            <a:spAutoFit/>
          </a:bodyPr>
          <a:lstStyle/>
          <a:p>
            <a:pPr algn="ctr"/>
            <a:r>
              <a:rPr lang="en-US" dirty="0" smtClean="0"/>
              <a:t>Mr. </a:t>
            </a:r>
            <a:r>
              <a:rPr lang="en-US" dirty="0" err="1" smtClean="0"/>
              <a:t>Fant</a:t>
            </a:r>
            <a:endParaRPr lang="en-US" dirty="0" smtClean="0"/>
          </a:p>
          <a:p>
            <a:pPr algn="ctr"/>
            <a:r>
              <a:rPr lang="en-US" dirty="0" smtClean="0"/>
              <a:t>Social Studies</a:t>
            </a:r>
          </a:p>
          <a:p>
            <a:pPr algn="ctr"/>
            <a:r>
              <a:rPr lang="en-US" dirty="0" smtClean="0"/>
              <a:t>Afternoon Supervisor</a:t>
            </a:r>
            <a:endParaRPr lang="en-US" dirty="0"/>
          </a:p>
        </p:txBody>
      </p:sp>
      <p:pic>
        <p:nvPicPr>
          <p:cNvPr id="1026" name="Picture 2" descr="Zombie Silhouette by cliparteles - Some simple zombie silhouett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1895" y="1608167"/>
            <a:ext cx="790041" cy="137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Zombie Silhouette by cliparteles - Some simple zombie silhouett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5488" y="1608167"/>
            <a:ext cx="790041" cy="137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 descr="Zombie Silhouette by cliparteles - Some simple zombie silhouett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3497" y="4201790"/>
            <a:ext cx="790041" cy="137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 descr="Zombie Silhouette by cliparteles - Some simple zombie silhouett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92" y="4201790"/>
            <a:ext cx="790041" cy="137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2" descr="Zombie Silhouette by cliparteles - Some simple zombie silhouett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3887" y="4201790"/>
            <a:ext cx="790041" cy="137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01233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382715" y="3637837"/>
            <a:ext cx="6285811" cy="411480"/>
          </a:xfrm>
          <a:prstGeom prst="rect">
            <a:avLst/>
          </a:prstGeom>
          <a:solidFill>
            <a:srgbClr val="FFFF00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r"/>
            <a:endParaRPr lang="en-US" sz="32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881972" y="4131322"/>
            <a:ext cx="6786554" cy="411480"/>
          </a:xfrm>
          <a:prstGeom prst="rect">
            <a:avLst/>
          </a:prstGeom>
          <a:solidFill>
            <a:srgbClr val="FFFF00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r"/>
            <a:endParaRPr lang="en-US" sz="32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881972" y="4624807"/>
            <a:ext cx="2195057" cy="411480"/>
          </a:xfrm>
          <a:prstGeom prst="rect">
            <a:avLst/>
          </a:prstGeom>
          <a:solidFill>
            <a:srgbClr val="FFFF00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r"/>
            <a:endParaRPr lang="en-US" sz="3200" b="1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Media Center Mission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mission of the Arlington High School school library media program is to ensure that students and staff are effective users of ideas and information; students are empowered to be critical thinkers, enthusiastic readers, skillful researchers, and ethical users of information.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0" y="6488668"/>
            <a:ext cx="65582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Source: Adapted from the American Association of School Librarians.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44269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orpse Bride Image.jpe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17" r="14317"/>
          <a:stretch/>
        </p:blipFill>
        <p:spPr>
          <a:xfrm>
            <a:off x="0" y="-24624"/>
            <a:ext cx="9144000" cy="688692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6488668"/>
            <a:ext cx="64354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Source: Corpse Bride (2005). </a:t>
            </a:r>
            <a:r>
              <a:rPr lang="en-US" dirty="0" err="1" smtClean="0">
                <a:solidFill>
                  <a:srgbClr val="FFFFFF"/>
                </a:solidFill>
              </a:rPr>
              <a:t>Encyclopædia</a:t>
            </a:r>
            <a:r>
              <a:rPr lang="en-US" dirty="0" smtClean="0">
                <a:solidFill>
                  <a:srgbClr val="FFFFFF"/>
                </a:solidFill>
              </a:rPr>
              <a:t> Britannica Image Quest. 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707319" y="282219"/>
            <a:ext cx="5436681" cy="584775"/>
          </a:xfrm>
          <a:prstGeom prst="rect">
            <a:avLst/>
          </a:prstGeom>
          <a:solidFill>
            <a:srgbClr val="FFFF00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r"/>
            <a:r>
              <a:rPr lang="en-US" sz="3200" b="1" dirty="0" smtClean="0"/>
              <a:t>Looking for something special?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623563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Media Center Resources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We offer students: </a:t>
            </a:r>
          </a:p>
          <a:p>
            <a:pPr lvl="1"/>
            <a:r>
              <a:rPr lang="en-US" dirty="0" smtClean="0"/>
              <a:t>Books and databases for your research needs</a:t>
            </a:r>
          </a:p>
          <a:p>
            <a:pPr lvl="1"/>
            <a:r>
              <a:rPr lang="en-US" dirty="0" smtClean="0"/>
              <a:t>Books, graphic novels, and magazines for independent reading </a:t>
            </a:r>
          </a:p>
          <a:p>
            <a:pPr lvl="1"/>
            <a:r>
              <a:rPr lang="en-US" dirty="0" smtClean="0"/>
              <a:t>Space to collaborate, study, use computers</a:t>
            </a:r>
          </a:p>
          <a:p>
            <a:pPr lvl="1"/>
            <a:r>
              <a:rPr lang="en-US" dirty="0" smtClean="0"/>
              <a:t>Group study room</a:t>
            </a:r>
          </a:p>
          <a:p>
            <a:pPr lvl="1"/>
            <a:r>
              <a:rPr lang="en-US" dirty="0" smtClean="0"/>
              <a:t>Audiobooks (soon!)</a:t>
            </a:r>
          </a:p>
          <a:p>
            <a:pPr lvl="1"/>
            <a:r>
              <a:rPr lang="en-US" dirty="0" smtClean="0"/>
              <a:t>More every day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We do not offer: </a:t>
            </a:r>
          </a:p>
          <a:p>
            <a:pPr lvl="1"/>
            <a:r>
              <a:rPr lang="en-US" dirty="0" smtClean="0"/>
              <a:t>Social hangout</a:t>
            </a:r>
          </a:p>
          <a:p>
            <a:pPr lvl="1"/>
            <a:r>
              <a:rPr lang="en-US" dirty="0" smtClean="0"/>
              <a:t>Laptops for individuals</a:t>
            </a:r>
            <a:endParaRPr lang="en-US" dirty="0"/>
          </a:p>
          <a:p>
            <a:pPr lvl="1"/>
            <a:r>
              <a:rPr lang="en-US" dirty="0"/>
              <a:t>Textbooks </a:t>
            </a:r>
            <a:r>
              <a:rPr lang="en-US" dirty="0" smtClean="0"/>
              <a:t>for use </a:t>
            </a:r>
            <a:r>
              <a:rPr lang="en-US" i="1" dirty="0" smtClean="0"/>
              <a:t>outside</a:t>
            </a:r>
            <a:r>
              <a:rPr lang="en-US" dirty="0" smtClean="0"/>
              <a:t> </a:t>
            </a:r>
            <a:r>
              <a:rPr lang="en-US" dirty="0"/>
              <a:t>the </a:t>
            </a:r>
            <a:r>
              <a:rPr lang="en-US" dirty="0" smtClean="0"/>
              <a:t>library</a:t>
            </a:r>
            <a:endParaRPr lang="en-US" dirty="0"/>
          </a:p>
          <a:p>
            <a:pPr marL="457092" lvl="1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643161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When We’re Not Enough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 other campus resources: </a:t>
            </a:r>
          </a:p>
          <a:p>
            <a:pPr lvl="1"/>
            <a:r>
              <a:rPr lang="en-US" dirty="0" smtClean="0"/>
              <a:t>Learning Center </a:t>
            </a:r>
          </a:p>
          <a:p>
            <a:pPr lvl="1"/>
            <a:r>
              <a:rPr lang="en-US" dirty="0" smtClean="0"/>
              <a:t>Computer Labs</a:t>
            </a:r>
          </a:p>
          <a:p>
            <a:r>
              <a:rPr lang="en-US" dirty="0" smtClean="0"/>
              <a:t>Use off-campus resources: </a:t>
            </a:r>
          </a:p>
          <a:p>
            <a:pPr lvl="1"/>
            <a:r>
              <a:rPr lang="en-US" dirty="0" smtClean="0"/>
              <a:t>Robbins Library</a:t>
            </a:r>
          </a:p>
          <a:p>
            <a:pPr lvl="1"/>
            <a:r>
              <a:rPr lang="en-US" dirty="0" smtClean="0"/>
              <a:t>Boston Public Library</a:t>
            </a:r>
          </a:p>
        </p:txBody>
      </p:sp>
    </p:spTree>
    <p:extLst>
      <p:ext uri="{BB962C8B-B14F-4D97-AF65-F5344CB8AC3E}">
        <p14:creationId xmlns:p14="http://schemas.microsoft.com/office/powerpoint/2010/main" val="3927417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Military.jpe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717"/>
          <a:stretch/>
        </p:blipFill>
        <p:spPr>
          <a:xfrm>
            <a:off x="0" y="0"/>
            <a:ext cx="9144000" cy="691366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6488668"/>
            <a:ext cx="60564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Source: Military Parade. </a:t>
            </a:r>
            <a:r>
              <a:rPr lang="en-US" dirty="0" err="1" smtClean="0">
                <a:solidFill>
                  <a:schemeClr val="bg1"/>
                </a:solidFill>
              </a:rPr>
              <a:t>Encyclopædia</a:t>
            </a:r>
            <a:r>
              <a:rPr lang="en-US" dirty="0" smtClean="0">
                <a:solidFill>
                  <a:schemeClr val="bg1"/>
                </a:solidFill>
              </a:rPr>
              <a:t> Britannica Image Quest. 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3711219"/>
            <a:ext cx="5062220" cy="584775"/>
          </a:xfrm>
          <a:prstGeom prst="rect">
            <a:avLst/>
          </a:prstGeom>
          <a:solidFill>
            <a:srgbClr val="FFFF00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Through discipline and order</a:t>
            </a:r>
            <a:endParaRPr lang="en-US" sz="32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3457892" y="4434283"/>
            <a:ext cx="5686108" cy="584775"/>
          </a:xfrm>
          <a:prstGeom prst="rect">
            <a:avLst/>
          </a:prstGeom>
          <a:solidFill>
            <a:srgbClr val="FFFF00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r"/>
            <a:r>
              <a:rPr lang="en-US" sz="3200" b="1" dirty="0" smtClean="0"/>
              <a:t>we can defeat the walking dead.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2929626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966</TotalTime>
  <Words>820</Words>
  <Application>Microsoft Office PowerPoint</Application>
  <PresentationFormat>On-screen Show (4:3)</PresentationFormat>
  <Paragraphs>173</Paragraphs>
  <Slides>28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Office Theme</vt:lpstr>
      <vt:lpstr>Freshmen Seminar Day One</vt:lpstr>
      <vt:lpstr>Day One Agenda</vt:lpstr>
      <vt:lpstr>PowerPoint Presentation</vt:lpstr>
      <vt:lpstr>Media Center Staff</vt:lpstr>
      <vt:lpstr>Media Center Mission</vt:lpstr>
      <vt:lpstr>PowerPoint Presentation</vt:lpstr>
      <vt:lpstr>Media Center Resources</vt:lpstr>
      <vt:lpstr>When We’re Not Enough</vt:lpstr>
      <vt:lpstr>PowerPoint Presentation</vt:lpstr>
      <vt:lpstr>Media Center Hours &amp; Passes</vt:lpstr>
      <vt:lpstr>Media Center Ground Rules</vt:lpstr>
      <vt:lpstr>Getting Help</vt:lpstr>
      <vt:lpstr>Getting Involved</vt:lpstr>
      <vt:lpstr>PowerPoint Presentation</vt:lpstr>
      <vt:lpstr>PowerPoint Presentation</vt:lpstr>
      <vt:lpstr>Finding a Book in the Catalog</vt:lpstr>
      <vt:lpstr>PowerPoint Presentation</vt:lpstr>
      <vt:lpstr>Common Prefixes in the Catalog</vt:lpstr>
      <vt:lpstr>Where Does This Book Go?</vt:lpstr>
      <vt:lpstr>Where Does This Book Go?</vt:lpstr>
      <vt:lpstr>Where Does This Book Go?</vt:lpstr>
      <vt:lpstr>PowerPoint Presentation</vt:lpstr>
      <vt:lpstr>Directions</vt:lpstr>
      <vt:lpstr>PowerPoint Presentation</vt:lpstr>
      <vt:lpstr>Trouble Logging On?</vt:lpstr>
      <vt:lpstr>PowerPoint Presentation</vt:lpstr>
      <vt:lpstr>How Did You Do?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Freshmen Seminar</dc:title>
  <dc:creator>Stacy Kitsis</dc:creator>
  <cp:lastModifiedBy>Media</cp:lastModifiedBy>
  <cp:revision>52</cp:revision>
  <dcterms:created xsi:type="dcterms:W3CDTF">2012-10-30T16:19:36Z</dcterms:created>
  <dcterms:modified xsi:type="dcterms:W3CDTF">2013-11-22T19:10:19Z</dcterms:modified>
</cp:coreProperties>
</file>